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94aee1d36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94aee1d36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94aee1d36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94aee1d36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94aee1d36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94aee1d36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94aee1d36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94aee1d36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94aee1d36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94aee1d36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94aee1d36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94aee1d36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94aee1d368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94aee1d368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94aee1d368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94aee1d368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94aee1d368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94aee1d368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9e62a4bb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9e62a4bb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94aee1d368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94aee1d368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94aee1d36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94aee1d36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94aee1d36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94aee1d36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9e62a4bb3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9e62a4bb3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94aee1d368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94aee1d368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94aee1d36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94aee1d36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94aee1d36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94aee1d36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2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063250" y="166650"/>
            <a:ext cx="5205600" cy="44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300"/>
              <a:t>Domótica</a:t>
            </a:r>
            <a:r>
              <a:rPr lang="es" sz="2300"/>
              <a:t> y Entornos Inteligentes</a:t>
            </a:r>
            <a:endParaRPr sz="2300"/>
          </a:p>
        </p:txBody>
      </p:sp>
      <p:sp>
        <p:nvSpPr>
          <p:cNvPr id="229" name="Google Shape;229;p17"/>
          <p:cNvSpPr txBox="1"/>
          <p:nvPr>
            <p:ph idx="1" type="subTitle"/>
          </p:nvPr>
        </p:nvSpPr>
        <p:spPr>
          <a:xfrm>
            <a:off x="3714600" y="3532525"/>
            <a:ext cx="3989400" cy="2510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t>Elvi Mihai Sabau Sabau</a:t>
            </a:r>
            <a:endParaRPr/>
          </a:p>
          <a:p>
            <a:pPr indent="0" lvl="0" marL="0" rtl="0" algn="l">
              <a:lnSpc>
                <a:spcPct val="100000"/>
              </a:lnSpc>
              <a:spcBef>
                <a:spcPts val="0"/>
              </a:spcBef>
              <a:spcAft>
                <a:spcPts val="0"/>
              </a:spcAft>
              <a:buNone/>
            </a:pPr>
            <a:r>
              <a:rPr lang="es"/>
              <a:t>      Daniel Asensi Roch</a:t>
            </a:r>
            <a:endParaRPr/>
          </a:p>
          <a:p>
            <a:pPr indent="0" lvl="0" marL="0" rtl="0" algn="l">
              <a:lnSpc>
                <a:spcPct val="100000"/>
              </a:lnSpc>
              <a:spcBef>
                <a:spcPts val="0"/>
              </a:spcBef>
              <a:spcAft>
                <a:spcPts val="0"/>
              </a:spcAft>
              <a:buNone/>
            </a:pPr>
            <a:r>
              <a:rPr lang="es"/>
              <a:t>           Eva Sabater Villora</a:t>
            </a:r>
            <a:endParaRPr/>
          </a:p>
          <a:p>
            <a:pPr indent="0" lvl="0" marL="0" rtl="0" algn="l">
              <a:lnSpc>
                <a:spcPct val="100000"/>
              </a:lnSpc>
              <a:spcBef>
                <a:spcPts val="0"/>
              </a:spcBef>
              <a:spcAft>
                <a:spcPts val="0"/>
              </a:spcAft>
              <a:buNone/>
            </a:pPr>
            <a:r>
              <a:rPr lang="es"/>
              <a:t>                Vadim Formanyuk</a:t>
            </a:r>
            <a:endParaRPr/>
          </a:p>
          <a:p>
            <a:pPr indent="0" lvl="0" marL="0" rtl="0" algn="l">
              <a:lnSpc>
                <a:spcPct val="100000"/>
              </a:lnSpc>
              <a:spcBef>
                <a:spcPts val="0"/>
              </a:spcBef>
              <a:spcAft>
                <a:spcPts val="0"/>
              </a:spcAft>
              <a:buNone/>
            </a:pPr>
            <a:r>
              <a:rPr lang="es"/>
              <a:t>                     Marcos Diaz-Hellin Garcia</a:t>
            </a:r>
            <a:endParaRPr/>
          </a:p>
        </p:txBody>
      </p:sp>
      <p:sp>
        <p:nvSpPr>
          <p:cNvPr id="230" name="Google Shape;230;p17"/>
          <p:cNvSpPr txBox="1"/>
          <p:nvPr>
            <p:ph type="ctrTitle"/>
          </p:nvPr>
        </p:nvSpPr>
        <p:spPr>
          <a:xfrm>
            <a:off x="2063250" y="610650"/>
            <a:ext cx="5205600" cy="4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000"/>
              <a:t>Caso 2 - </a:t>
            </a:r>
            <a:r>
              <a:rPr lang="es" sz="2000"/>
              <a:t>Especificación</a:t>
            </a:r>
            <a:r>
              <a:rPr lang="es" sz="2000"/>
              <a:t> Estructural</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Sistema de alarmas</a:t>
            </a:r>
            <a:endParaRPr/>
          </a:p>
        </p:txBody>
      </p:sp>
      <p:sp>
        <p:nvSpPr>
          <p:cNvPr id="297" name="Google Shape;297;p26"/>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Instalación de un sistema de alarma. El local cerrará fuera del horario de servicio y se activarán varios sensores de movimiento situados en zonas estratégicas para controlar el espacio.  </a:t>
            </a:r>
            <a:endParaRPr/>
          </a:p>
          <a:p>
            <a:pPr indent="0" lvl="0" marL="0" rtl="0" algn="l">
              <a:spcBef>
                <a:spcPts val="1600"/>
              </a:spcBef>
              <a:spcAft>
                <a:spcPts val="0"/>
              </a:spcAft>
              <a:buNone/>
            </a:pPr>
            <a:r>
              <a:rPr lang="es"/>
              <a:t>En caso de detección de movimiento, los sensores estarán conectados a unas cámaras con visión nocturna que grabarán las imágenes y almacenarán esos datos en la nube por si es necesario obtener un reconocimiento de algún individuo.</a:t>
            </a:r>
            <a:endParaRPr/>
          </a:p>
          <a:p>
            <a:pPr indent="-311150" lvl="0" marL="457200" rtl="0" algn="l">
              <a:spcBef>
                <a:spcPts val="1600"/>
              </a:spcBef>
              <a:spcAft>
                <a:spcPts val="0"/>
              </a:spcAft>
              <a:buSzPts val="1300"/>
              <a:buChar char="●"/>
            </a:pPr>
            <a:r>
              <a:rPr lang="es"/>
              <a:t>Sensores de movimiento.</a:t>
            </a:r>
            <a:endParaRPr/>
          </a:p>
          <a:p>
            <a:pPr indent="-311150" lvl="0" marL="457200" rtl="0" algn="l">
              <a:spcBef>
                <a:spcPts val="0"/>
              </a:spcBef>
              <a:spcAft>
                <a:spcPts val="0"/>
              </a:spcAft>
              <a:buSzPts val="1300"/>
              <a:buChar char="●"/>
            </a:pPr>
            <a:r>
              <a:rPr lang="es"/>
              <a:t>Cámaras de visión nocturna.</a:t>
            </a:r>
            <a:endParaRPr/>
          </a:p>
        </p:txBody>
      </p:sp>
      <p:pic>
        <p:nvPicPr>
          <p:cNvPr id="298" name="Google Shape;298;p26"/>
          <p:cNvPicPr preferRelativeResize="0"/>
          <p:nvPr/>
        </p:nvPicPr>
        <p:blipFill>
          <a:blip r:embed="rId3">
            <a:alphaModFix/>
          </a:blip>
          <a:stretch>
            <a:fillRect/>
          </a:stretch>
        </p:blipFill>
        <p:spPr>
          <a:xfrm>
            <a:off x="6310743" y="2949049"/>
            <a:ext cx="1536324" cy="1940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7"/>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Confort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t>Regulación</a:t>
            </a:r>
            <a:r>
              <a:rPr lang="es" sz="1700"/>
              <a:t> del nivel de la </a:t>
            </a:r>
            <a:r>
              <a:rPr lang="es" sz="1700"/>
              <a:t>música</a:t>
            </a:r>
            <a:r>
              <a:rPr lang="es" sz="1700"/>
              <a:t> y de la </a:t>
            </a:r>
            <a:r>
              <a:rPr lang="es" sz="1700"/>
              <a:t>canción</a:t>
            </a:r>
            <a:r>
              <a:rPr lang="es" sz="1700"/>
              <a:t> de cada </a:t>
            </a:r>
            <a:r>
              <a:rPr lang="es" sz="1700"/>
              <a:t>mesa</a:t>
            </a:r>
            <a:r>
              <a:rPr lang="es" sz="1700"/>
              <a:t> del restaurante de manera inteligente.</a:t>
            </a:r>
            <a:endParaRPr sz="1700"/>
          </a:p>
        </p:txBody>
      </p:sp>
      <p:sp>
        <p:nvSpPr>
          <p:cNvPr id="309" name="Google Shape;309;p28"/>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50"/>
              <a:t>Se </a:t>
            </a:r>
            <a:r>
              <a:rPr lang="es" sz="1250"/>
              <a:t>proporcionará</a:t>
            </a:r>
            <a:r>
              <a:rPr lang="es" sz="1250"/>
              <a:t> un control del volumen y cancion a reproducir dependiendo de los criterios del comensal o de forma auto</a:t>
            </a:r>
            <a:r>
              <a:rPr lang="es" sz="1250"/>
              <a:t>m</a:t>
            </a:r>
            <a:r>
              <a:rPr lang="es" sz="1250"/>
              <a:t>́atica dependiendo del nivel de ruido cerca del ambiente el cual se medira en decibelios o dependiendo de la </a:t>
            </a:r>
            <a:r>
              <a:rPr lang="es" sz="1250"/>
              <a:t>canción</a:t>
            </a:r>
            <a:r>
              <a:rPr lang="es" sz="1250"/>
              <a:t> a reproducir dependiendo del perfil de cada comensal. El sistema </a:t>
            </a:r>
            <a:r>
              <a:rPr lang="es" sz="1250"/>
              <a:t>ajustará</a:t>
            </a:r>
            <a:r>
              <a:rPr lang="es" sz="1250"/>
              <a:t> de forma </a:t>
            </a:r>
            <a:r>
              <a:rPr lang="es" sz="1250"/>
              <a:t>automática</a:t>
            </a:r>
            <a:r>
              <a:rPr lang="es" sz="1250"/>
              <a:t> el volumen de la </a:t>
            </a:r>
            <a:r>
              <a:rPr lang="es" sz="1250"/>
              <a:t>canción</a:t>
            </a:r>
            <a:r>
              <a:rPr lang="es" sz="1250"/>
              <a:t> de ambiente dentro de unos umbrales </a:t>
            </a:r>
            <a:r>
              <a:rPr lang="es" sz="1250"/>
              <a:t>dependiendo</a:t>
            </a:r>
            <a:r>
              <a:rPr lang="es" sz="1250"/>
              <a:t> del ruido en cada </a:t>
            </a:r>
            <a:r>
              <a:rPr lang="es" sz="1250"/>
              <a:t>mesa</a:t>
            </a:r>
            <a:r>
              <a:rPr lang="es" sz="1250"/>
              <a:t>, </a:t>
            </a:r>
            <a:r>
              <a:rPr lang="es" sz="1250"/>
              <a:t>además</a:t>
            </a:r>
            <a:r>
              <a:rPr lang="es" sz="1250"/>
              <a:t> </a:t>
            </a:r>
            <a:r>
              <a:rPr lang="es" sz="1250"/>
              <a:t>seleccionará</a:t>
            </a:r>
            <a:r>
              <a:rPr lang="es" sz="1250"/>
              <a:t> un </a:t>
            </a:r>
            <a:r>
              <a:rPr lang="es" sz="1250"/>
              <a:t>género</a:t>
            </a:r>
            <a:r>
              <a:rPr lang="es" sz="1250"/>
              <a:t> de </a:t>
            </a:r>
            <a:r>
              <a:rPr lang="es" sz="1250"/>
              <a:t>canción</a:t>
            </a:r>
            <a:r>
              <a:rPr lang="es" sz="1250"/>
              <a:t> a reproducir en la mesa del comensal dependiendo del perfil del comensal que ocupa dicha </a:t>
            </a:r>
            <a:r>
              <a:rPr lang="es" sz="1250"/>
              <a:t>mesa</a:t>
            </a:r>
            <a:r>
              <a:rPr lang="es" sz="1250"/>
              <a:t>.</a:t>
            </a:r>
            <a:endParaRPr sz="1250"/>
          </a:p>
          <a:p>
            <a:pPr indent="0" lvl="0" marL="0" rtl="0" algn="just">
              <a:spcBef>
                <a:spcPts val="160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Dispositivo regulador del volumen.</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Dispositivo de </a:t>
            </a:r>
            <a:r>
              <a:rPr lang="es" sz="1250">
                <a:latin typeface="Arial"/>
                <a:ea typeface="Arial"/>
                <a:cs typeface="Arial"/>
                <a:sym typeface="Arial"/>
              </a:rPr>
              <a:t>selección</a:t>
            </a:r>
            <a:r>
              <a:rPr lang="es" sz="1250">
                <a:latin typeface="Arial"/>
                <a:ea typeface="Arial"/>
                <a:cs typeface="Arial"/>
                <a:sym typeface="Arial"/>
              </a:rPr>
              <a:t> y </a:t>
            </a:r>
            <a:r>
              <a:rPr lang="es" sz="1250">
                <a:latin typeface="Arial"/>
                <a:ea typeface="Arial"/>
                <a:cs typeface="Arial"/>
                <a:sym typeface="Arial"/>
              </a:rPr>
              <a:t>búsqueda</a:t>
            </a:r>
            <a:r>
              <a:rPr lang="es" sz="1250">
                <a:latin typeface="Arial"/>
                <a:ea typeface="Arial"/>
                <a:cs typeface="Arial"/>
                <a:sym typeface="Arial"/>
              </a:rPr>
              <a:t> de canciones.</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Sensor: Ćamara vıdeo interior.</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Sensor: Medidores de ruido en cada </a:t>
            </a:r>
            <a:r>
              <a:rPr lang="es" sz="1250">
                <a:latin typeface="Arial"/>
                <a:ea typeface="Arial"/>
                <a:cs typeface="Arial"/>
                <a:sym typeface="Arial"/>
              </a:rPr>
              <a:t>mesa</a:t>
            </a:r>
            <a:r>
              <a:rPr lang="es" sz="1250">
                <a:latin typeface="Arial"/>
                <a:ea typeface="Arial"/>
                <a:cs typeface="Arial"/>
                <a:sym typeface="Arial"/>
              </a:rPr>
              <a:t> / </a:t>
            </a:r>
            <a:r>
              <a:rPr lang="es" sz="1250">
                <a:latin typeface="Arial"/>
                <a:ea typeface="Arial"/>
                <a:cs typeface="Arial"/>
                <a:sym typeface="Arial"/>
              </a:rPr>
              <a:t>cubículo</a:t>
            </a:r>
            <a:r>
              <a:rPr lang="es" sz="1250">
                <a:latin typeface="Arial"/>
                <a:ea typeface="Arial"/>
                <a:cs typeface="Arial"/>
                <a:sym typeface="Arial"/>
              </a:rPr>
              <a:t>.</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a:t>
            </a:r>
            <a:r>
              <a:rPr lang="es" sz="1250">
                <a:latin typeface="Arial"/>
                <a:ea typeface="Arial"/>
                <a:cs typeface="Arial"/>
                <a:sym typeface="Arial"/>
              </a:rPr>
              <a:t>: </a:t>
            </a:r>
            <a:r>
              <a:rPr lang="es" sz="1250">
                <a:latin typeface="Arial"/>
                <a:ea typeface="Arial"/>
                <a:cs typeface="Arial"/>
                <a:sym typeface="Arial"/>
              </a:rPr>
              <a:t>Identificación</a:t>
            </a:r>
            <a:r>
              <a:rPr lang="es" sz="1250">
                <a:latin typeface="Arial"/>
                <a:ea typeface="Arial"/>
                <a:cs typeface="Arial"/>
                <a:sym typeface="Arial"/>
              </a:rPr>
              <a:t> de cada </a:t>
            </a:r>
            <a:r>
              <a:rPr lang="es" sz="1250">
                <a:latin typeface="Arial"/>
                <a:ea typeface="Arial"/>
                <a:cs typeface="Arial"/>
                <a:sym typeface="Arial"/>
              </a:rPr>
              <a:t>mesa</a:t>
            </a:r>
            <a:r>
              <a:rPr lang="es" sz="1250">
                <a:latin typeface="Arial"/>
                <a:ea typeface="Arial"/>
                <a:cs typeface="Arial"/>
                <a:sym typeface="Arial"/>
              </a:rPr>
              <a:t>.</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a:t>
            </a:r>
            <a:r>
              <a:rPr lang="es" sz="1250">
                <a:latin typeface="Arial"/>
                <a:ea typeface="Arial"/>
                <a:cs typeface="Arial"/>
                <a:sym typeface="Arial"/>
              </a:rPr>
              <a:t>: Perfilado del comensal.</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a:t>
            </a:r>
            <a:r>
              <a:rPr lang="es" sz="1250">
                <a:latin typeface="Arial"/>
                <a:ea typeface="Arial"/>
                <a:cs typeface="Arial"/>
                <a:sym typeface="Arial"/>
              </a:rPr>
              <a:t>: </a:t>
            </a:r>
            <a:r>
              <a:rPr lang="es" sz="1250">
                <a:latin typeface="Arial"/>
                <a:ea typeface="Arial"/>
                <a:cs typeface="Arial"/>
                <a:sym typeface="Arial"/>
              </a:rPr>
              <a:t>Regulación</a:t>
            </a:r>
            <a:r>
              <a:rPr lang="es" sz="1250">
                <a:latin typeface="Arial"/>
                <a:ea typeface="Arial"/>
                <a:cs typeface="Arial"/>
                <a:sym typeface="Arial"/>
              </a:rPr>
              <a:t> del volumen.</a:t>
            </a:r>
            <a:endParaRPr sz="1250">
              <a:latin typeface="Arial"/>
              <a:ea typeface="Arial"/>
              <a:cs typeface="Arial"/>
              <a:sym typeface="Arial"/>
            </a:endParaRPr>
          </a:p>
          <a:p>
            <a:pPr indent="0" lvl="0" marL="0" rtl="0" algn="just">
              <a:spcBef>
                <a:spcPts val="0"/>
              </a:spcBef>
              <a:spcAft>
                <a:spcPts val="0"/>
              </a:spcAft>
              <a:buNone/>
            </a:pPr>
            <a:r>
              <a:rPr lang="es" sz="1250">
                <a:latin typeface="Arial"/>
                <a:ea typeface="Arial"/>
                <a:cs typeface="Arial"/>
                <a:sym typeface="Arial"/>
              </a:rPr>
              <a:t>•   Red de datos local.</a:t>
            </a:r>
            <a:endParaRPr sz="1250">
              <a:latin typeface="Arial"/>
              <a:ea typeface="Arial"/>
              <a:cs typeface="Arial"/>
              <a:sym typeface="Arial"/>
            </a:endParaRPr>
          </a:p>
        </p:txBody>
      </p:sp>
      <p:pic>
        <p:nvPicPr>
          <p:cNvPr id="310" name="Google Shape;310;p28"/>
          <p:cNvPicPr preferRelativeResize="0"/>
          <p:nvPr/>
        </p:nvPicPr>
        <p:blipFill>
          <a:blip r:embed="rId3">
            <a:alphaModFix/>
          </a:blip>
          <a:stretch>
            <a:fillRect/>
          </a:stretch>
        </p:blipFill>
        <p:spPr>
          <a:xfrm>
            <a:off x="6736200" y="2964425"/>
            <a:ext cx="1600200" cy="1600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txBox="1"/>
          <p:nvPr>
            <p:ph type="title"/>
          </p:nvPr>
        </p:nvSpPr>
        <p:spPr>
          <a:xfrm>
            <a:off x="1297500" y="393750"/>
            <a:ext cx="70389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t>Regulación</a:t>
            </a:r>
            <a:r>
              <a:rPr lang="es" sz="1700"/>
              <a:t> del nivel de luminosidad inteligente.</a:t>
            </a:r>
            <a:endParaRPr sz="1700"/>
          </a:p>
        </p:txBody>
      </p:sp>
      <p:sp>
        <p:nvSpPr>
          <p:cNvPr id="316" name="Google Shape;316;p29"/>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250">
                <a:latin typeface="Arial"/>
                <a:ea typeface="Arial"/>
                <a:cs typeface="Arial"/>
                <a:sym typeface="Arial"/>
              </a:rPr>
              <a:t>Se </a:t>
            </a:r>
            <a:r>
              <a:rPr lang="es" sz="1250">
                <a:latin typeface="Arial"/>
                <a:ea typeface="Arial"/>
                <a:cs typeface="Arial"/>
                <a:sym typeface="Arial"/>
              </a:rPr>
              <a:t>proporcionará</a:t>
            </a:r>
            <a:r>
              <a:rPr lang="es" sz="1250">
                <a:latin typeface="Arial"/>
                <a:ea typeface="Arial"/>
                <a:cs typeface="Arial"/>
                <a:sym typeface="Arial"/>
              </a:rPr>
              <a:t> un control del nivel de luminosidad del restaurante de forma </a:t>
            </a:r>
            <a:r>
              <a:rPr lang="es" sz="1250">
                <a:latin typeface="Arial"/>
                <a:ea typeface="Arial"/>
                <a:cs typeface="Arial"/>
                <a:sym typeface="Arial"/>
              </a:rPr>
              <a:t>automática</a:t>
            </a:r>
            <a:r>
              <a:rPr lang="es" sz="1250">
                <a:latin typeface="Arial"/>
                <a:ea typeface="Arial"/>
                <a:cs typeface="Arial"/>
                <a:sym typeface="Arial"/>
              </a:rPr>
              <a:t>, en las </a:t>
            </a:r>
            <a:r>
              <a:rPr lang="es" sz="1250">
                <a:latin typeface="Arial"/>
                <a:ea typeface="Arial"/>
                <a:cs typeface="Arial"/>
                <a:sym typeface="Arial"/>
              </a:rPr>
              <a:t>áreas</a:t>
            </a:r>
            <a:r>
              <a:rPr lang="es" sz="1250">
                <a:latin typeface="Arial"/>
                <a:ea typeface="Arial"/>
                <a:cs typeface="Arial"/>
                <a:sym typeface="Arial"/>
              </a:rPr>
              <a:t> generales y en cada comensal, dependiendo de la presencia de comensales en cada </a:t>
            </a:r>
            <a:r>
              <a:rPr lang="es" sz="1250">
                <a:latin typeface="Arial"/>
                <a:ea typeface="Arial"/>
                <a:cs typeface="Arial"/>
                <a:sym typeface="Arial"/>
              </a:rPr>
              <a:t>mesa</a:t>
            </a:r>
            <a:r>
              <a:rPr lang="es" sz="1250">
                <a:latin typeface="Arial"/>
                <a:ea typeface="Arial"/>
                <a:cs typeface="Arial"/>
                <a:sym typeface="Arial"/>
              </a:rPr>
              <a:t> y de la presencia de personal y / o comensales en la</a:t>
            </a:r>
            <a:r>
              <a:rPr lang="es" sz="1250">
                <a:latin typeface="Arial"/>
                <a:ea typeface="Arial"/>
                <a:cs typeface="Arial"/>
                <a:sym typeface="Arial"/>
              </a:rPr>
              <a:t>s áreas</a:t>
            </a:r>
            <a:r>
              <a:rPr lang="es" sz="1250">
                <a:latin typeface="Arial"/>
                <a:ea typeface="Arial"/>
                <a:cs typeface="Arial"/>
                <a:sym typeface="Arial"/>
              </a:rPr>
              <a:t> generales. La </a:t>
            </a:r>
            <a:r>
              <a:rPr lang="es" sz="1250">
                <a:latin typeface="Arial"/>
                <a:ea typeface="Arial"/>
                <a:cs typeface="Arial"/>
                <a:sym typeface="Arial"/>
              </a:rPr>
              <a:t>regulación</a:t>
            </a:r>
            <a:r>
              <a:rPr lang="es" sz="1250">
                <a:latin typeface="Arial"/>
                <a:ea typeface="Arial"/>
                <a:cs typeface="Arial"/>
                <a:sym typeface="Arial"/>
              </a:rPr>
              <a:t> </a:t>
            </a:r>
            <a:r>
              <a:rPr lang="es" sz="1250">
                <a:latin typeface="Arial"/>
                <a:ea typeface="Arial"/>
                <a:cs typeface="Arial"/>
                <a:sym typeface="Arial"/>
              </a:rPr>
              <a:t>dependerá</a:t>
            </a:r>
            <a:r>
              <a:rPr lang="es" sz="1250">
                <a:latin typeface="Arial"/>
                <a:ea typeface="Arial"/>
                <a:cs typeface="Arial"/>
                <a:sym typeface="Arial"/>
              </a:rPr>
              <a:t> de la presencia de personas en </a:t>
            </a:r>
            <a:r>
              <a:rPr lang="es" sz="1250">
                <a:latin typeface="Arial"/>
                <a:ea typeface="Arial"/>
                <a:cs typeface="Arial"/>
                <a:sym typeface="Arial"/>
              </a:rPr>
              <a:t>dichas áreas</a:t>
            </a:r>
            <a:r>
              <a:rPr lang="es" sz="1250">
                <a:latin typeface="Arial"/>
                <a:ea typeface="Arial"/>
                <a:cs typeface="Arial"/>
                <a:sym typeface="Arial"/>
              </a:rPr>
              <a:t>, y de la luz natural que haya en cada zona en cada hora del </a:t>
            </a:r>
            <a:r>
              <a:rPr lang="es" sz="1250">
                <a:latin typeface="Arial"/>
                <a:ea typeface="Arial"/>
                <a:cs typeface="Arial"/>
                <a:sym typeface="Arial"/>
              </a:rPr>
              <a:t>día</a:t>
            </a:r>
            <a:r>
              <a:rPr lang="es" sz="1250">
                <a:latin typeface="Arial"/>
                <a:ea typeface="Arial"/>
                <a:cs typeface="Arial"/>
                <a:sym typeface="Arial"/>
              </a:rPr>
              <a:t>. </a:t>
            </a:r>
            <a:r>
              <a:rPr lang="es" sz="1250">
                <a:latin typeface="Arial"/>
                <a:ea typeface="Arial"/>
                <a:cs typeface="Arial"/>
                <a:sym typeface="Arial"/>
              </a:rPr>
              <a:t>También</a:t>
            </a:r>
            <a:r>
              <a:rPr lang="es" sz="1250">
                <a:latin typeface="Arial"/>
                <a:ea typeface="Arial"/>
                <a:cs typeface="Arial"/>
                <a:sym typeface="Arial"/>
              </a:rPr>
              <a:t> se </a:t>
            </a:r>
            <a:r>
              <a:rPr lang="es" sz="1250">
                <a:latin typeface="Arial"/>
                <a:ea typeface="Arial"/>
                <a:cs typeface="Arial"/>
                <a:sym typeface="Arial"/>
              </a:rPr>
              <a:t>dará</a:t>
            </a:r>
            <a:r>
              <a:rPr lang="es" sz="1250">
                <a:latin typeface="Arial"/>
                <a:ea typeface="Arial"/>
                <a:cs typeface="Arial"/>
                <a:sym typeface="Arial"/>
              </a:rPr>
              <a:t> la </a:t>
            </a:r>
            <a:r>
              <a:rPr lang="es" sz="1250">
                <a:latin typeface="Arial"/>
                <a:ea typeface="Arial"/>
                <a:cs typeface="Arial"/>
                <a:sym typeface="Arial"/>
              </a:rPr>
              <a:t>opción</a:t>
            </a:r>
            <a:r>
              <a:rPr lang="es" sz="1250">
                <a:latin typeface="Arial"/>
                <a:ea typeface="Arial"/>
                <a:cs typeface="Arial"/>
                <a:sym typeface="Arial"/>
              </a:rPr>
              <a:t> de manejar la intensidad </a:t>
            </a:r>
            <a:r>
              <a:rPr lang="es" sz="1250">
                <a:latin typeface="Arial"/>
                <a:ea typeface="Arial"/>
                <a:cs typeface="Arial"/>
                <a:sym typeface="Arial"/>
              </a:rPr>
              <a:t>lumínica</a:t>
            </a:r>
            <a:r>
              <a:rPr lang="es" sz="1250">
                <a:latin typeface="Arial"/>
                <a:ea typeface="Arial"/>
                <a:cs typeface="Arial"/>
                <a:sym typeface="Arial"/>
              </a:rPr>
              <a:t> de forma manual.</a:t>
            </a:r>
            <a:endParaRPr sz="1250">
              <a:latin typeface="Arial"/>
              <a:ea typeface="Arial"/>
              <a:cs typeface="Arial"/>
              <a:sym typeface="Arial"/>
            </a:endParaRPr>
          </a:p>
          <a:p>
            <a:pPr indent="0" lvl="0" marL="0" rtl="0" algn="just">
              <a:spcBef>
                <a:spcPts val="0"/>
              </a:spcBef>
              <a:spcAft>
                <a:spcPts val="0"/>
              </a:spcAft>
              <a:buNone/>
            </a:pPr>
            <a:r>
              <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Dispositivo regulador de la intensidad </a:t>
            </a:r>
            <a:r>
              <a:rPr lang="es" sz="1250">
                <a:latin typeface="Arial"/>
                <a:ea typeface="Arial"/>
                <a:cs typeface="Arial"/>
                <a:sym typeface="Arial"/>
              </a:rPr>
              <a:t>lumínica</a:t>
            </a:r>
            <a:r>
              <a:rPr lang="es" sz="1250">
                <a:latin typeface="Arial"/>
                <a:ea typeface="Arial"/>
                <a:cs typeface="Arial"/>
                <a:sym typeface="Arial"/>
              </a:rPr>
              <a:t>.</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Interruptor para manejar las persianas.</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Sensor: Sensor de luminosidad interior.</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Sensor: Sensor de luminosidad exterior</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Cámara</a:t>
            </a:r>
            <a:r>
              <a:rPr lang="es" sz="1250">
                <a:latin typeface="Arial"/>
                <a:ea typeface="Arial"/>
                <a:cs typeface="Arial"/>
                <a:sym typeface="Arial"/>
              </a:rPr>
              <a:t>: </a:t>
            </a:r>
            <a:r>
              <a:rPr lang="es" sz="1250">
                <a:latin typeface="Arial"/>
                <a:ea typeface="Arial"/>
                <a:cs typeface="Arial"/>
                <a:sym typeface="Arial"/>
              </a:rPr>
              <a:t>Cámara</a:t>
            </a:r>
            <a:r>
              <a:rPr lang="es" sz="1250">
                <a:latin typeface="Arial"/>
                <a:ea typeface="Arial"/>
                <a:cs typeface="Arial"/>
                <a:sym typeface="Arial"/>
              </a:rPr>
              <a:t> Vıdeo interior.</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a:t>
            </a:r>
            <a:r>
              <a:rPr lang="es" sz="1250">
                <a:latin typeface="Arial"/>
                <a:ea typeface="Arial"/>
                <a:cs typeface="Arial"/>
                <a:sym typeface="Arial"/>
              </a:rPr>
              <a:t>: </a:t>
            </a:r>
            <a:r>
              <a:rPr lang="es" sz="1250">
                <a:latin typeface="Arial"/>
                <a:ea typeface="Arial"/>
                <a:cs typeface="Arial"/>
                <a:sym typeface="Arial"/>
              </a:rPr>
              <a:t>Detección</a:t>
            </a:r>
            <a:r>
              <a:rPr lang="es" sz="1250">
                <a:latin typeface="Arial"/>
                <a:ea typeface="Arial"/>
                <a:cs typeface="Arial"/>
                <a:sym typeface="Arial"/>
              </a:rPr>
              <a:t> de cada </a:t>
            </a:r>
            <a:r>
              <a:rPr lang="es" sz="1250">
                <a:latin typeface="Arial"/>
                <a:ea typeface="Arial"/>
                <a:cs typeface="Arial"/>
                <a:sym typeface="Arial"/>
              </a:rPr>
              <a:t>mesa</a:t>
            </a:r>
            <a:r>
              <a:rPr lang="es" sz="1250">
                <a:latin typeface="Arial"/>
                <a:ea typeface="Arial"/>
                <a:cs typeface="Arial"/>
                <a:sym typeface="Arial"/>
              </a:rPr>
              <a:t>, y de presencia en cada </a:t>
            </a:r>
            <a:r>
              <a:rPr lang="es" sz="1250">
                <a:latin typeface="Arial"/>
                <a:ea typeface="Arial"/>
                <a:cs typeface="Arial"/>
                <a:sym typeface="Arial"/>
              </a:rPr>
              <a:t>mesa</a:t>
            </a:r>
            <a:r>
              <a:rPr lang="es" sz="1250">
                <a:latin typeface="Arial"/>
                <a:ea typeface="Arial"/>
                <a:cs typeface="Arial"/>
                <a:sym typeface="Arial"/>
              </a:rPr>
              <a:t> / zona.</a:t>
            </a:r>
            <a:endParaRPr sz="1250">
              <a:latin typeface="Arial"/>
              <a:ea typeface="Arial"/>
              <a:cs typeface="Arial"/>
              <a:sym typeface="Arial"/>
            </a:endParaRPr>
          </a:p>
        </p:txBody>
      </p:sp>
      <p:pic>
        <p:nvPicPr>
          <p:cNvPr id="317" name="Google Shape;317;p29"/>
          <p:cNvPicPr preferRelativeResize="0"/>
          <p:nvPr/>
        </p:nvPicPr>
        <p:blipFill>
          <a:blip r:embed="rId3">
            <a:alphaModFix/>
          </a:blip>
          <a:stretch>
            <a:fillRect/>
          </a:stretch>
        </p:blipFill>
        <p:spPr>
          <a:xfrm>
            <a:off x="6752725" y="2443675"/>
            <a:ext cx="1583675" cy="1583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t>Regulación</a:t>
            </a:r>
            <a:r>
              <a:rPr lang="es" sz="1700"/>
              <a:t> inteligente de la temperatura del local</a:t>
            </a:r>
            <a:endParaRPr sz="1700"/>
          </a:p>
        </p:txBody>
      </p:sp>
      <p:sp>
        <p:nvSpPr>
          <p:cNvPr id="323" name="Google Shape;323;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500"/>
              <a:t>Se </a:t>
            </a:r>
            <a:r>
              <a:rPr lang="es" sz="1500"/>
              <a:t>proporcionará</a:t>
            </a:r>
            <a:r>
              <a:rPr lang="es" sz="1500"/>
              <a:t> un sistema de control </a:t>
            </a:r>
            <a:r>
              <a:rPr lang="es" sz="1500"/>
              <a:t>automático</a:t>
            </a:r>
            <a:r>
              <a:rPr lang="es" sz="1500"/>
              <a:t> de la temperatura en base a la temperatura exterior, de modo que no haya un choque </a:t>
            </a:r>
            <a:r>
              <a:rPr lang="es" sz="1500"/>
              <a:t>térmico</a:t>
            </a:r>
            <a:r>
              <a:rPr lang="es" sz="1500"/>
              <a:t> a la hora de entrar al local y a su vez que dentro se disfrute de una temperatura agradable.</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s" sz="1250"/>
              <a:t>• Actuador. Dispositivo regulador de temperatura.</a:t>
            </a:r>
            <a:endParaRPr sz="1250"/>
          </a:p>
          <a:p>
            <a:pPr indent="0" lvl="0" marL="0" rtl="0" algn="l">
              <a:spcBef>
                <a:spcPts val="0"/>
              </a:spcBef>
              <a:spcAft>
                <a:spcPts val="0"/>
              </a:spcAft>
              <a:buNone/>
            </a:pPr>
            <a:r>
              <a:rPr lang="es" sz="1250"/>
              <a:t>• Sensor. </a:t>
            </a:r>
            <a:r>
              <a:rPr lang="es" sz="1250"/>
              <a:t>Termómetro</a:t>
            </a:r>
            <a:r>
              <a:rPr lang="es" sz="1250"/>
              <a:t> en el exterior del establecimiento.</a:t>
            </a:r>
            <a:endParaRPr sz="1250"/>
          </a:p>
          <a:p>
            <a:pPr indent="0" lvl="0" marL="0" rtl="0" algn="l">
              <a:spcBef>
                <a:spcPts val="0"/>
              </a:spcBef>
              <a:spcAft>
                <a:spcPts val="0"/>
              </a:spcAft>
              <a:buNone/>
            </a:pPr>
            <a:r>
              <a:rPr lang="es" sz="1250"/>
              <a:t>• Sensor. </a:t>
            </a:r>
            <a:r>
              <a:rPr lang="es" sz="1250"/>
              <a:t>Termómetro</a:t>
            </a:r>
            <a:r>
              <a:rPr lang="es" sz="1250"/>
              <a:t> en el interior del establecimiento.</a:t>
            </a:r>
            <a:endParaRPr sz="1250"/>
          </a:p>
          <a:p>
            <a:pPr indent="0" lvl="0" marL="0" rtl="0" algn="l">
              <a:spcBef>
                <a:spcPts val="0"/>
              </a:spcBef>
              <a:spcAft>
                <a:spcPts val="0"/>
              </a:spcAft>
              <a:buNone/>
            </a:pPr>
            <a:r>
              <a:rPr lang="es" sz="1250"/>
              <a:t>• </a:t>
            </a:r>
            <a:r>
              <a:rPr lang="es" sz="1250"/>
              <a:t>Método</a:t>
            </a:r>
            <a:r>
              <a:rPr lang="es" sz="1250"/>
              <a:t>. </a:t>
            </a:r>
            <a:r>
              <a:rPr lang="es" sz="1250"/>
              <a:t>Cálculo</a:t>
            </a:r>
            <a:r>
              <a:rPr lang="es" sz="1250"/>
              <a:t> de temperatura id ́onea para el interior del establecimiento</a:t>
            </a:r>
            <a:endParaRPr sz="1500"/>
          </a:p>
        </p:txBody>
      </p:sp>
      <p:pic>
        <p:nvPicPr>
          <p:cNvPr id="324" name="Google Shape;324;p30"/>
          <p:cNvPicPr preferRelativeResize="0"/>
          <p:nvPr/>
        </p:nvPicPr>
        <p:blipFill>
          <a:blip r:embed="rId3">
            <a:alphaModFix/>
          </a:blip>
          <a:stretch>
            <a:fillRect/>
          </a:stretch>
        </p:blipFill>
        <p:spPr>
          <a:xfrm>
            <a:off x="6479300" y="2478800"/>
            <a:ext cx="2664700" cy="2664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Comunicación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Reconocimiento de platos</a:t>
            </a:r>
            <a:endParaRPr/>
          </a:p>
          <a:p>
            <a:pPr indent="0" lvl="0" marL="0" rtl="0" algn="l">
              <a:spcBef>
                <a:spcPts val="0"/>
              </a:spcBef>
              <a:spcAft>
                <a:spcPts val="0"/>
              </a:spcAft>
              <a:buNone/>
            </a:pPr>
            <a:r>
              <a:t/>
            </a:r>
            <a:endParaRPr sz="2200">
              <a:solidFill>
                <a:srgbClr val="000000"/>
              </a:solidFill>
              <a:highlight>
                <a:srgbClr val="FFFFFF"/>
              </a:highlight>
              <a:latin typeface="Arial"/>
              <a:ea typeface="Arial"/>
              <a:cs typeface="Arial"/>
              <a:sym typeface="Arial"/>
            </a:endParaRPr>
          </a:p>
        </p:txBody>
      </p:sp>
      <p:sp>
        <p:nvSpPr>
          <p:cNvPr id="335" name="Google Shape;335;p32"/>
          <p:cNvSpPr txBox="1"/>
          <p:nvPr>
            <p:ph idx="1" type="body"/>
          </p:nvPr>
        </p:nvSpPr>
        <p:spPr>
          <a:xfrm>
            <a:off x="405100" y="15392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rgbClr val="000000"/>
              </a:solidFill>
              <a:highlight>
                <a:srgbClr val="FFFFFF"/>
              </a:highlight>
              <a:latin typeface="Arial"/>
              <a:ea typeface="Arial"/>
              <a:cs typeface="Arial"/>
              <a:sym typeface="Arial"/>
            </a:endParaRPr>
          </a:p>
          <a:p>
            <a:pPr indent="0" lvl="0" marL="0" rtl="0" algn="just">
              <a:spcBef>
                <a:spcPts val="0"/>
              </a:spcBef>
              <a:spcAft>
                <a:spcPts val="0"/>
              </a:spcAft>
              <a:buNone/>
            </a:pPr>
            <a:r>
              <a:rPr lang="es" sz="1250"/>
              <a:t>Sistema de cámaras que mediante inteligencia artificial detecte que el plato de un cliente está vacío y que un camarero puede retirarlo.</a:t>
            </a:r>
            <a:endParaRPr sz="1250"/>
          </a:p>
          <a:p>
            <a:pPr indent="0" lvl="0" marL="0" rtl="0" algn="just">
              <a:spcBef>
                <a:spcPts val="1600"/>
              </a:spcBef>
              <a:spcAft>
                <a:spcPts val="0"/>
              </a:spcAft>
              <a:buNone/>
            </a:pPr>
            <a:r>
              <a:rPr lang="es" sz="1250"/>
              <a:t>Cada cámara, situada en un sitio estratégico para detectar todas las mesas:</a:t>
            </a:r>
            <a:endParaRPr sz="1250"/>
          </a:p>
          <a:p>
            <a:pPr indent="0" lvl="0" marL="0" rtl="0" algn="ctr">
              <a:spcBef>
                <a:spcPts val="1600"/>
              </a:spcBef>
              <a:spcAft>
                <a:spcPts val="0"/>
              </a:spcAft>
              <a:buNone/>
            </a:pPr>
            <a:r>
              <a:rPr b="1" lang="es" sz="1450"/>
              <a:t>Cámara RGBD→ cat.5  → DVR → Disco duro → Servidor de procesamiento → Camarero</a:t>
            </a:r>
            <a:endParaRPr b="1" sz="1450"/>
          </a:p>
          <a:p>
            <a:pPr indent="0" lvl="0" marL="0" rtl="0" algn="just">
              <a:spcBef>
                <a:spcPts val="160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Cámara Video interior</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 Detección de todos los platos, y de la presencia o no de comida en ellos.</a:t>
            </a:r>
            <a:endParaRPr sz="1250">
              <a:latin typeface="Courier New"/>
              <a:ea typeface="Courier New"/>
              <a:cs typeface="Courier New"/>
              <a:sym typeface="Courier New"/>
            </a:endParaRPr>
          </a:p>
          <a:p>
            <a:pPr indent="0" lvl="0" marL="0" rtl="0" algn="just">
              <a:spcBef>
                <a:spcPts val="0"/>
              </a:spcBef>
              <a:spcAft>
                <a:spcPts val="0"/>
              </a:spcAft>
              <a:buNone/>
            </a:pPr>
            <a:r>
              <a:t/>
            </a:r>
            <a:endParaRPr sz="1250"/>
          </a:p>
          <a:p>
            <a:pPr indent="0" lvl="0" marL="0" rtl="0" algn="just">
              <a:spcBef>
                <a:spcPts val="1600"/>
              </a:spcBef>
              <a:spcAft>
                <a:spcPts val="0"/>
              </a:spcAft>
              <a:buNone/>
            </a:pPr>
            <a:r>
              <a:t/>
            </a:r>
            <a:endParaRPr sz="1250"/>
          </a:p>
          <a:p>
            <a:pPr indent="0" lvl="0" marL="0" rtl="0" algn="l">
              <a:spcBef>
                <a:spcPts val="1600"/>
              </a:spcBef>
              <a:spcAft>
                <a:spcPts val="0"/>
              </a:spcAft>
              <a:buNone/>
            </a:pPr>
            <a:r>
              <a:t/>
            </a:r>
            <a:endParaRPr sz="600">
              <a:solidFill>
                <a:srgbClr val="000000"/>
              </a:solidFill>
              <a:highlight>
                <a:srgbClr val="FFFFFF"/>
              </a:highlight>
              <a:latin typeface="Arial"/>
              <a:ea typeface="Arial"/>
              <a:cs typeface="Arial"/>
              <a:sym typeface="Arial"/>
            </a:endParaRPr>
          </a:p>
          <a:p>
            <a:pPr indent="0" lvl="0" marL="0" rtl="0" algn="just">
              <a:spcBef>
                <a:spcPts val="0"/>
              </a:spcBef>
              <a:spcAft>
                <a:spcPts val="0"/>
              </a:spcAft>
              <a:buNone/>
            </a:pPr>
            <a:r>
              <a:t/>
            </a:r>
            <a:endParaRPr sz="1250"/>
          </a:p>
          <a:p>
            <a:pPr indent="0" lvl="0" marL="0" rtl="0" algn="l">
              <a:spcBef>
                <a:spcPts val="1600"/>
              </a:spcBef>
              <a:spcAft>
                <a:spcPts val="1600"/>
              </a:spcAft>
              <a:buNone/>
            </a:pPr>
            <a:r>
              <a:t/>
            </a:r>
            <a:endParaRPr/>
          </a:p>
        </p:txBody>
      </p:sp>
      <p:pic>
        <p:nvPicPr>
          <p:cNvPr id="336" name="Google Shape;336;p32"/>
          <p:cNvPicPr preferRelativeResize="0"/>
          <p:nvPr/>
        </p:nvPicPr>
        <p:blipFill>
          <a:blip r:embed="rId3">
            <a:alphaModFix/>
          </a:blip>
          <a:stretch>
            <a:fillRect/>
          </a:stretch>
        </p:blipFill>
        <p:spPr>
          <a:xfrm>
            <a:off x="5700799" y="162401"/>
            <a:ext cx="3281601" cy="1376800"/>
          </a:xfrm>
          <a:prstGeom prst="rect">
            <a:avLst/>
          </a:prstGeom>
          <a:noFill/>
          <a:ln>
            <a:noFill/>
          </a:ln>
        </p:spPr>
      </p:pic>
      <p:pic>
        <p:nvPicPr>
          <p:cNvPr id="337" name="Google Shape;337;p32"/>
          <p:cNvPicPr preferRelativeResize="0"/>
          <p:nvPr/>
        </p:nvPicPr>
        <p:blipFill>
          <a:blip r:embed="rId4">
            <a:alphaModFix/>
          </a:blip>
          <a:stretch>
            <a:fillRect/>
          </a:stretch>
        </p:blipFill>
        <p:spPr>
          <a:xfrm>
            <a:off x="4572000" y="891100"/>
            <a:ext cx="971625" cy="740500"/>
          </a:xfrm>
          <a:prstGeom prst="rect">
            <a:avLst/>
          </a:prstGeom>
          <a:noFill/>
          <a:ln>
            <a:noFill/>
          </a:ln>
        </p:spPr>
      </p:pic>
      <p:pic>
        <p:nvPicPr>
          <p:cNvPr id="338" name="Google Shape;338;p32"/>
          <p:cNvPicPr preferRelativeResize="0"/>
          <p:nvPr/>
        </p:nvPicPr>
        <p:blipFill>
          <a:blip r:embed="rId5">
            <a:alphaModFix/>
          </a:blip>
          <a:stretch>
            <a:fillRect/>
          </a:stretch>
        </p:blipFill>
        <p:spPr>
          <a:xfrm>
            <a:off x="6869651" y="3067250"/>
            <a:ext cx="2005075" cy="19153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Cloud</a:t>
            </a:r>
            <a:endParaRPr/>
          </a:p>
          <a:p>
            <a:pPr indent="0" lvl="0" marL="0" rtl="0" algn="l">
              <a:spcBef>
                <a:spcPts val="0"/>
              </a:spcBef>
              <a:spcAft>
                <a:spcPts val="0"/>
              </a:spcAft>
              <a:buNone/>
            </a:pPr>
            <a:r>
              <a:t/>
            </a:r>
            <a:endParaRPr/>
          </a:p>
        </p:txBody>
      </p:sp>
      <p:sp>
        <p:nvSpPr>
          <p:cNvPr id="344" name="Google Shape;344;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 Procesamiento de pedidos entre la terminal de pedidos del camarero  y la cocina.</a:t>
            </a:r>
            <a:endParaRPr/>
          </a:p>
          <a:p>
            <a:pPr indent="0" lvl="0" marL="0" rtl="0" algn="l">
              <a:spcBef>
                <a:spcPts val="1600"/>
              </a:spcBef>
              <a:spcAft>
                <a:spcPts val="0"/>
              </a:spcAft>
              <a:buNone/>
            </a:pPr>
            <a:r>
              <a:rPr lang="es"/>
              <a:t>Sistema que guarde los datos de los pedidos de una mesa que han sido enviados a la cocina. Esta información es enviada a un servidor de procesamiento en la nube donde procesa la diferente información que se obtiene del pedido: El plato más pedido, la hora donde se pide esa plato, los días donde se pide ese plato, etc.</a:t>
            </a:r>
            <a:endParaRPr/>
          </a:p>
          <a:p>
            <a:pPr indent="0" lvl="0" marL="0" rtl="0" algn="ctr">
              <a:spcBef>
                <a:spcPts val="1600"/>
              </a:spcBef>
              <a:spcAft>
                <a:spcPts val="0"/>
              </a:spcAft>
              <a:buNone/>
            </a:pPr>
            <a:r>
              <a:rPr b="1" lang="es" sz="1450"/>
              <a:t>Tableta→ Disco duro  → Servidor procesado Cloud→ Disco duro → Cocina</a:t>
            </a:r>
            <a:endParaRPr/>
          </a:p>
          <a:p>
            <a:pPr indent="0" lvl="0" marL="0" rtl="0" algn="just">
              <a:spcBef>
                <a:spcPts val="160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Tableta de pedidos del camarero.</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 Guardar y procesar información de los pedidos.</a:t>
            </a:r>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345" name="Google Shape;345;p33"/>
          <p:cNvPicPr preferRelativeResize="0"/>
          <p:nvPr/>
        </p:nvPicPr>
        <p:blipFill>
          <a:blip r:embed="rId3">
            <a:alphaModFix/>
          </a:blip>
          <a:stretch>
            <a:fillRect/>
          </a:stretch>
        </p:blipFill>
        <p:spPr>
          <a:xfrm>
            <a:off x="7040950" y="239242"/>
            <a:ext cx="1797474" cy="1297500"/>
          </a:xfrm>
          <a:prstGeom prst="rect">
            <a:avLst/>
          </a:prstGeom>
          <a:noFill/>
          <a:ln>
            <a:noFill/>
          </a:ln>
        </p:spPr>
      </p:pic>
      <p:pic>
        <p:nvPicPr>
          <p:cNvPr id="346" name="Google Shape;346;p33"/>
          <p:cNvPicPr preferRelativeResize="0"/>
          <p:nvPr/>
        </p:nvPicPr>
        <p:blipFill>
          <a:blip r:embed="rId4">
            <a:alphaModFix/>
          </a:blip>
          <a:stretch>
            <a:fillRect/>
          </a:stretch>
        </p:blipFill>
        <p:spPr>
          <a:xfrm>
            <a:off x="6175525" y="3654825"/>
            <a:ext cx="2662900" cy="1336350"/>
          </a:xfrm>
          <a:prstGeom prst="rect">
            <a:avLst/>
          </a:prstGeom>
          <a:noFill/>
          <a:ln>
            <a:noFill/>
          </a:ln>
        </p:spPr>
      </p:pic>
      <p:pic>
        <p:nvPicPr>
          <p:cNvPr id="347" name="Google Shape;347;p33"/>
          <p:cNvPicPr preferRelativeResize="0"/>
          <p:nvPr/>
        </p:nvPicPr>
        <p:blipFill>
          <a:blip r:embed="rId5">
            <a:alphaModFix/>
          </a:blip>
          <a:stretch>
            <a:fillRect/>
          </a:stretch>
        </p:blipFill>
        <p:spPr>
          <a:xfrm>
            <a:off x="3732167" y="202051"/>
            <a:ext cx="1875289" cy="1297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Sensores</a:t>
            </a:r>
            <a:endParaRPr/>
          </a:p>
          <a:p>
            <a:pPr indent="0" lvl="0" marL="0" rtl="0" algn="l">
              <a:spcBef>
                <a:spcPts val="0"/>
              </a:spcBef>
              <a:spcAft>
                <a:spcPts val="0"/>
              </a:spcAft>
              <a:buNone/>
            </a:pPr>
            <a:r>
              <a:t/>
            </a:r>
            <a:endParaRPr/>
          </a:p>
        </p:txBody>
      </p:sp>
      <p:sp>
        <p:nvSpPr>
          <p:cNvPr id="353" name="Google Shape;353;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Detección de platos listos para servir.</a:t>
            </a:r>
            <a:endParaRPr/>
          </a:p>
          <a:p>
            <a:pPr indent="0" lvl="0" marL="0" rtl="0" algn="l">
              <a:spcBef>
                <a:spcPts val="1600"/>
              </a:spcBef>
              <a:spcAft>
                <a:spcPts val="0"/>
              </a:spcAft>
              <a:buNone/>
            </a:pPr>
            <a:r>
              <a:rPr lang="es"/>
              <a:t>Una </a:t>
            </a:r>
            <a:r>
              <a:rPr lang="es"/>
              <a:t>cámara</a:t>
            </a:r>
            <a:r>
              <a:rPr lang="es"/>
              <a:t> puesta en una posición estratégica en la cocina </a:t>
            </a:r>
            <a:r>
              <a:rPr lang="es"/>
              <a:t>detecta</a:t>
            </a:r>
            <a:r>
              <a:rPr lang="es"/>
              <a:t> que los platos de una mesa están listos y </a:t>
            </a:r>
            <a:r>
              <a:rPr lang="es"/>
              <a:t>envía</a:t>
            </a:r>
            <a:r>
              <a:rPr lang="es"/>
              <a:t> la señal al camarero.</a:t>
            </a:r>
            <a:endParaRPr/>
          </a:p>
          <a:p>
            <a:pPr indent="0" lvl="0" marL="0" rtl="0" algn="l">
              <a:spcBef>
                <a:spcPts val="1600"/>
              </a:spcBef>
              <a:spcAft>
                <a:spcPts val="0"/>
              </a:spcAft>
              <a:buNone/>
            </a:pPr>
            <a:r>
              <a:rPr lang="es"/>
              <a:t>La cámara estará conectada mediante cable par trenzado al DVR donde se procesará, y la información necesaria se le enviará a la tablet del camarero que lleve la mesa.</a:t>
            </a:r>
            <a:endParaRPr/>
          </a:p>
          <a:p>
            <a:pPr indent="0" lvl="0" marL="0" rtl="0" algn="l">
              <a:spcBef>
                <a:spcPts val="1600"/>
              </a:spcBef>
              <a:spcAft>
                <a:spcPts val="0"/>
              </a:spcAft>
              <a:buNone/>
            </a:pPr>
            <a:r>
              <a:rPr b="1" lang="es" sz="1450"/>
              <a:t>RGBD → Cocina </a:t>
            </a:r>
            <a:r>
              <a:rPr b="1" lang="es" sz="1450"/>
              <a:t>→ Disco duro  → Servidor→ Tableta camarero</a:t>
            </a:r>
            <a:endParaRPr/>
          </a:p>
          <a:p>
            <a:pPr indent="0" lvl="0" marL="0" rtl="0" algn="just">
              <a:spcBef>
                <a:spcPts val="160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Actuador: Cámara</a:t>
            </a:r>
            <a:endParaRPr sz="1250">
              <a:latin typeface="Arial"/>
              <a:ea typeface="Arial"/>
              <a:cs typeface="Arial"/>
              <a:sym typeface="Arial"/>
            </a:endParaRPr>
          </a:p>
          <a:p>
            <a:pPr indent="0" lvl="0" marL="0" rtl="0" algn="just">
              <a:spcBef>
                <a:spcPts val="0"/>
              </a:spcBef>
              <a:spcAft>
                <a:spcPts val="0"/>
              </a:spcAft>
              <a:buNone/>
            </a:pPr>
            <a:r>
              <a:rPr lang="es" sz="1250">
                <a:latin typeface="Courier New"/>
                <a:ea typeface="Courier New"/>
                <a:cs typeface="Courier New"/>
                <a:sym typeface="Courier New"/>
              </a:rPr>
              <a:t>• </a:t>
            </a:r>
            <a:r>
              <a:rPr lang="es" sz="1250">
                <a:latin typeface="Arial"/>
                <a:ea typeface="Arial"/>
                <a:cs typeface="Arial"/>
                <a:sym typeface="Arial"/>
              </a:rPr>
              <a:t>Método: Detectar platos listos para servir y enviar la información al camarero.</a:t>
            </a:r>
            <a:endParaRPr/>
          </a:p>
        </p:txBody>
      </p:sp>
      <p:pic>
        <p:nvPicPr>
          <p:cNvPr id="354" name="Google Shape;354;p34"/>
          <p:cNvPicPr preferRelativeResize="0"/>
          <p:nvPr/>
        </p:nvPicPr>
        <p:blipFill>
          <a:blip r:embed="rId3">
            <a:alphaModFix/>
          </a:blip>
          <a:stretch>
            <a:fillRect/>
          </a:stretch>
        </p:blipFill>
        <p:spPr>
          <a:xfrm>
            <a:off x="6111450" y="309527"/>
            <a:ext cx="2667200" cy="1482626"/>
          </a:xfrm>
          <a:prstGeom prst="rect">
            <a:avLst/>
          </a:prstGeom>
          <a:noFill/>
          <a:ln>
            <a:noFill/>
          </a:ln>
        </p:spPr>
      </p:pic>
      <p:pic>
        <p:nvPicPr>
          <p:cNvPr id="355" name="Google Shape;355;p34"/>
          <p:cNvPicPr preferRelativeResize="0"/>
          <p:nvPr/>
        </p:nvPicPr>
        <p:blipFill>
          <a:blip r:embed="rId4">
            <a:alphaModFix/>
          </a:blip>
          <a:stretch>
            <a:fillRect/>
          </a:stretch>
        </p:blipFill>
        <p:spPr>
          <a:xfrm>
            <a:off x="7171180" y="3222325"/>
            <a:ext cx="1607474" cy="1708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18"/>
          <p:cNvPicPr preferRelativeResize="0"/>
          <p:nvPr/>
        </p:nvPicPr>
        <p:blipFill>
          <a:blip r:embed="rId3">
            <a:alphaModFix/>
          </a:blip>
          <a:stretch>
            <a:fillRect/>
          </a:stretch>
        </p:blipFill>
        <p:spPr>
          <a:xfrm>
            <a:off x="1575681" y="0"/>
            <a:ext cx="5300319"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Servicio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Aviso al personal de servicio de que algún comensal necesita atención</a:t>
            </a:r>
            <a:endParaRPr/>
          </a:p>
        </p:txBody>
      </p:sp>
      <p:sp>
        <p:nvSpPr>
          <p:cNvPr id="246" name="Google Shape;246;p20"/>
          <p:cNvSpPr txBox="1"/>
          <p:nvPr>
            <p:ph idx="1" type="body"/>
          </p:nvPr>
        </p:nvSpPr>
        <p:spPr>
          <a:xfrm>
            <a:off x="1297500" y="1495425"/>
            <a:ext cx="7038900" cy="125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S</a:t>
            </a:r>
            <a:r>
              <a:rPr lang="es"/>
              <a:t>e proporcionará a los usuarios la capacidad de solo levantar la mano o realizar un gesto determinado para avisar al personal de servicio, el cual se encontrará realizando otras labores para optimizar el tiempo y la gestión del local, una vez el comensal realice la acción un aviso saltará en las PDA y en diferentes actuadores de los trabajadores con el número e mesa que requiere el servicio.</a:t>
            </a:r>
            <a:endParaRPr/>
          </a:p>
        </p:txBody>
      </p:sp>
      <p:sp>
        <p:nvSpPr>
          <p:cNvPr id="247" name="Google Shape;247;p20"/>
          <p:cNvSpPr txBox="1"/>
          <p:nvPr/>
        </p:nvSpPr>
        <p:spPr>
          <a:xfrm>
            <a:off x="1276200" y="2754825"/>
            <a:ext cx="7081500" cy="21240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Actuador: PDAs del servicio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Actuador: Pantalla de la zona de servicio</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Servidor cloud: Servidor cloud para el procesado de servicios</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Cámara: Cámara Infraroja</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Sensor de presión: Sensor de presión en los asientos que activará el reconocimiento de gestos cuando los comensales estén sentados</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para tracking de movimientos y reconocimiento de los mismos</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para el envió de datos al cloud con los datos de la mesa y el tipo de servicio requerido por la misma</a:t>
            </a:r>
            <a:endParaRPr>
              <a:solidFill>
                <a:schemeClr val="lt1"/>
              </a:solidFill>
              <a:latin typeface="Lato"/>
              <a:ea typeface="Lato"/>
              <a:cs typeface="Lato"/>
              <a:sym typeface="Lato"/>
            </a:endParaRPr>
          </a:p>
        </p:txBody>
      </p:sp>
      <p:pic>
        <p:nvPicPr>
          <p:cNvPr id="248" name="Google Shape;248;p20"/>
          <p:cNvPicPr preferRelativeResize="0"/>
          <p:nvPr/>
        </p:nvPicPr>
        <p:blipFill rotWithShape="1">
          <a:blip r:embed="rId3">
            <a:alphaModFix/>
          </a:blip>
          <a:srcRect b="0" l="48429" r="0" t="0"/>
          <a:stretch/>
        </p:blipFill>
        <p:spPr>
          <a:xfrm>
            <a:off x="-4" y="1495425"/>
            <a:ext cx="1276199" cy="1381450"/>
          </a:xfrm>
          <a:prstGeom prst="rect">
            <a:avLst/>
          </a:prstGeom>
          <a:noFill/>
          <a:ln>
            <a:noFill/>
          </a:ln>
        </p:spPr>
      </p:pic>
      <p:pic>
        <p:nvPicPr>
          <p:cNvPr id="249" name="Google Shape;249;p20"/>
          <p:cNvPicPr preferRelativeResize="0"/>
          <p:nvPr/>
        </p:nvPicPr>
        <p:blipFill>
          <a:blip r:embed="rId4">
            <a:alphaModFix/>
          </a:blip>
          <a:stretch>
            <a:fillRect/>
          </a:stretch>
        </p:blipFill>
        <p:spPr>
          <a:xfrm>
            <a:off x="0" y="3295250"/>
            <a:ext cx="1153675" cy="1153675"/>
          </a:xfrm>
          <a:prstGeom prst="rect">
            <a:avLst/>
          </a:prstGeom>
          <a:noFill/>
          <a:ln>
            <a:noFill/>
          </a:ln>
        </p:spPr>
      </p:pic>
      <p:pic>
        <p:nvPicPr>
          <p:cNvPr id="250" name="Google Shape;250;p20"/>
          <p:cNvPicPr preferRelativeResize="0"/>
          <p:nvPr/>
        </p:nvPicPr>
        <p:blipFill>
          <a:blip r:embed="rId5">
            <a:alphaModFix/>
          </a:blip>
          <a:stretch>
            <a:fillRect/>
          </a:stretch>
        </p:blipFill>
        <p:spPr>
          <a:xfrm>
            <a:off x="7849025" y="-56875"/>
            <a:ext cx="1401620" cy="91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250"/>
              <a:t>Reconocimiento de repartidores y entrega de envíos</a:t>
            </a:r>
            <a:endParaRPr sz="3800"/>
          </a:p>
        </p:txBody>
      </p:sp>
      <p:sp>
        <p:nvSpPr>
          <p:cNvPr id="256" name="Google Shape;256;p21"/>
          <p:cNvSpPr txBox="1"/>
          <p:nvPr>
            <p:ph idx="1" type="body"/>
          </p:nvPr>
        </p:nvSpPr>
        <p:spPr>
          <a:xfrm>
            <a:off x="1297500" y="1567550"/>
            <a:ext cx="7038900" cy="126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S</a:t>
            </a:r>
            <a:r>
              <a:rPr lang="es"/>
              <a:t>e proporcionará a los repartidores una forma de entrega rápida de pedidos, estos una vez lleguen al local a recoger un pedido, simplemente tendrán que acercar la cara a uno de las cámaras, estas reconocerán su rostro y si el pedido se encuentra listo, </a:t>
            </a:r>
            <a:r>
              <a:rPr lang="es"/>
              <a:t>abrirá</a:t>
            </a:r>
            <a:r>
              <a:rPr lang="es"/>
              <a:t> una compuerta para que el repartidor pueda recogerlo y darán aviso a la aplicación de que el pedido ha sido recogido.</a:t>
            </a:r>
            <a:endParaRPr/>
          </a:p>
        </p:txBody>
      </p:sp>
      <p:sp>
        <p:nvSpPr>
          <p:cNvPr id="257" name="Google Shape;257;p21"/>
          <p:cNvSpPr txBox="1"/>
          <p:nvPr/>
        </p:nvSpPr>
        <p:spPr>
          <a:xfrm>
            <a:off x="1297500" y="2835950"/>
            <a:ext cx="70785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Actuador: Compuerta para recogida de pedido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Actuador: Pantalla de timeout para recogida</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Servidor cloud: Servidor cloud para el procesado de servicios</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Cámara: Cámara RGBD</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Sensor de presión: Sensor de presión en la bandeja de recogida que notificará al servidor cuando el pedido haya sido recogido y </a:t>
            </a:r>
            <a:r>
              <a:rPr lang="es">
                <a:solidFill>
                  <a:schemeClr val="lt1"/>
                </a:solidFill>
                <a:latin typeface="Lato"/>
                <a:ea typeface="Lato"/>
                <a:cs typeface="Lato"/>
                <a:sym typeface="Lato"/>
              </a:rPr>
              <a:t>cerrar</a:t>
            </a:r>
            <a:r>
              <a:rPr lang="es">
                <a:solidFill>
                  <a:schemeClr val="lt1"/>
                </a:solidFill>
                <a:latin typeface="Lato"/>
                <a:ea typeface="Lato"/>
                <a:cs typeface="Lato"/>
                <a:sym typeface="Lato"/>
              </a:rPr>
              <a:t> la compuerta</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básico de reconocimiento facial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para el envió de datos al cloud con los datos del pedido y </a:t>
            </a:r>
            <a:r>
              <a:rPr lang="es">
                <a:solidFill>
                  <a:schemeClr val="lt1"/>
                </a:solidFill>
                <a:latin typeface="Lato"/>
                <a:ea typeface="Lato"/>
                <a:cs typeface="Lato"/>
                <a:sym typeface="Lato"/>
              </a:rPr>
              <a:t>envío</a:t>
            </a:r>
            <a:r>
              <a:rPr lang="es">
                <a:solidFill>
                  <a:schemeClr val="lt1"/>
                </a:solidFill>
                <a:latin typeface="Lato"/>
                <a:ea typeface="Lato"/>
                <a:cs typeface="Lato"/>
                <a:sym typeface="Lato"/>
              </a:rPr>
              <a:t> de confirmación a la API de la aplicación</a:t>
            </a:r>
            <a:endParaRPr>
              <a:solidFill>
                <a:schemeClr val="lt1"/>
              </a:solidFill>
              <a:latin typeface="Lato"/>
              <a:ea typeface="Lato"/>
              <a:cs typeface="Lato"/>
              <a:sym typeface="Lato"/>
            </a:endParaRPr>
          </a:p>
        </p:txBody>
      </p:sp>
      <p:pic>
        <p:nvPicPr>
          <p:cNvPr id="258" name="Google Shape;258;p21"/>
          <p:cNvPicPr preferRelativeResize="0"/>
          <p:nvPr/>
        </p:nvPicPr>
        <p:blipFill rotWithShape="1">
          <a:blip r:embed="rId3">
            <a:alphaModFix/>
          </a:blip>
          <a:srcRect b="0" l="59964" r="0" t="0"/>
          <a:stretch/>
        </p:blipFill>
        <p:spPr>
          <a:xfrm>
            <a:off x="0" y="1448775"/>
            <a:ext cx="1297500" cy="2083401"/>
          </a:xfrm>
          <a:prstGeom prst="rect">
            <a:avLst/>
          </a:prstGeom>
          <a:noFill/>
          <a:ln>
            <a:noFill/>
          </a:ln>
        </p:spPr>
      </p:pic>
      <p:pic>
        <p:nvPicPr>
          <p:cNvPr id="259" name="Google Shape;259;p21"/>
          <p:cNvPicPr preferRelativeResize="0"/>
          <p:nvPr/>
        </p:nvPicPr>
        <p:blipFill>
          <a:blip r:embed="rId4">
            <a:alphaModFix/>
          </a:blip>
          <a:stretch>
            <a:fillRect/>
          </a:stretch>
        </p:blipFill>
        <p:spPr>
          <a:xfrm>
            <a:off x="7060348" y="2571750"/>
            <a:ext cx="2083651" cy="1189474"/>
          </a:xfrm>
          <a:prstGeom prst="rect">
            <a:avLst/>
          </a:prstGeom>
          <a:noFill/>
          <a:ln>
            <a:noFill/>
          </a:ln>
        </p:spPr>
      </p:pic>
      <p:pic>
        <p:nvPicPr>
          <p:cNvPr id="260" name="Google Shape;260;p21"/>
          <p:cNvPicPr preferRelativeResize="0"/>
          <p:nvPr/>
        </p:nvPicPr>
        <p:blipFill>
          <a:blip r:embed="rId5">
            <a:alphaModFix/>
          </a:blip>
          <a:stretch>
            <a:fillRect/>
          </a:stretch>
        </p:blipFill>
        <p:spPr>
          <a:xfrm>
            <a:off x="0" y="3989825"/>
            <a:ext cx="1153675" cy="1153675"/>
          </a:xfrm>
          <a:prstGeom prst="rect">
            <a:avLst/>
          </a:prstGeom>
          <a:noFill/>
          <a:ln>
            <a:noFill/>
          </a:ln>
        </p:spPr>
      </p:pic>
      <p:pic>
        <p:nvPicPr>
          <p:cNvPr id="261" name="Google Shape;261;p21"/>
          <p:cNvPicPr preferRelativeResize="0"/>
          <p:nvPr/>
        </p:nvPicPr>
        <p:blipFill>
          <a:blip r:embed="rId6">
            <a:alphaModFix/>
          </a:blip>
          <a:stretch>
            <a:fillRect/>
          </a:stretch>
        </p:blipFill>
        <p:spPr>
          <a:xfrm>
            <a:off x="7920325" y="4295604"/>
            <a:ext cx="1297500" cy="124759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1297500" y="3855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250"/>
              <a:t>Información nutricional</a:t>
            </a:r>
            <a:endParaRPr sz="3800"/>
          </a:p>
        </p:txBody>
      </p:sp>
      <p:sp>
        <p:nvSpPr>
          <p:cNvPr id="267" name="Google Shape;267;p22"/>
          <p:cNvSpPr txBox="1"/>
          <p:nvPr>
            <p:ph idx="1" type="body"/>
          </p:nvPr>
        </p:nvSpPr>
        <p:spPr>
          <a:xfrm>
            <a:off x="1297500" y="1164875"/>
            <a:ext cx="7038900" cy="9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Se le proporcionará al cliente una estimación de las Kcal y macronutrientes que posee el plato que ha pedido, esta función de la mesa solo estará disponible mediante una aplicación la cual estará disponible en para los clientes tanto en sus dispositivos como en las propias tablets que tendrán los clientes a modo de carta</a:t>
            </a:r>
            <a:endParaRPr/>
          </a:p>
        </p:txBody>
      </p:sp>
      <p:sp>
        <p:nvSpPr>
          <p:cNvPr id="268" name="Google Shape;268;p22"/>
          <p:cNvSpPr txBox="1"/>
          <p:nvPr/>
        </p:nvSpPr>
        <p:spPr>
          <a:xfrm>
            <a:off x="1277700" y="2143850"/>
            <a:ext cx="70785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Sensor: Cámara del dispositivo</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Servidor cloud: Servidor cloud para el procesado de servicios</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Se enviará al servidor la imagen  para que esta pueda ser procesada por el modelo de red neuronal implementado  y pueda dar enviar los datos al cliente</a:t>
            </a:r>
            <a:endParaRPr>
              <a:solidFill>
                <a:schemeClr val="lt1"/>
              </a:solidFill>
              <a:latin typeface="Lato"/>
              <a:ea typeface="Lato"/>
              <a:cs typeface="Lato"/>
              <a:sym typeface="Lato"/>
            </a:endParaRPr>
          </a:p>
        </p:txBody>
      </p:sp>
      <p:pic>
        <p:nvPicPr>
          <p:cNvPr id="269" name="Google Shape;269;p22"/>
          <p:cNvPicPr preferRelativeResize="0"/>
          <p:nvPr/>
        </p:nvPicPr>
        <p:blipFill>
          <a:blip r:embed="rId3">
            <a:alphaModFix/>
          </a:blip>
          <a:stretch>
            <a:fillRect/>
          </a:stretch>
        </p:blipFill>
        <p:spPr>
          <a:xfrm>
            <a:off x="152400" y="3127550"/>
            <a:ext cx="2443532" cy="1863550"/>
          </a:xfrm>
          <a:prstGeom prst="rect">
            <a:avLst/>
          </a:prstGeom>
          <a:noFill/>
          <a:ln>
            <a:noFill/>
          </a:ln>
        </p:spPr>
      </p:pic>
      <p:pic>
        <p:nvPicPr>
          <p:cNvPr id="270" name="Google Shape;270;p22"/>
          <p:cNvPicPr preferRelativeResize="0"/>
          <p:nvPr/>
        </p:nvPicPr>
        <p:blipFill>
          <a:blip r:embed="rId4">
            <a:alphaModFix/>
          </a:blip>
          <a:stretch>
            <a:fillRect/>
          </a:stretch>
        </p:blipFill>
        <p:spPr>
          <a:xfrm>
            <a:off x="5883982" y="3342950"/>
            <a:ext cx="2472225" cy="1648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250"/>
              <a:t> Estimación de cantidad de clientes</a:t>
            </a:r>
            <a:endParaRPr sz="3800"/>
          </a:p>
        </p:txBody>
      </p:sp>
      <p:sp>
        <p:nvSpPr>
          <p:cNvPr id="276" name="Google Shape;276;p23"/>
          <p:cNvSpPr txBox="1"/>
          <p:nvPr>
            <p:ph idx="1" type="body"/>
          </p:nvPr>
        </p:nvSpPr>
        <p:spPr>
          <a:xfrm>
            <a:off x="1297500" y="1567550"/>
            <a:ext cx="7038900" cy="57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S</a:t>
            </a:r>
            <a:r>
              <a:rPr lang="es"/>
              <a:t>e proporcionará una estimación de la </a:t>
            </a:r>
            <a:r>
              <a:rPr lang="es"/>
              <a:t>cantidad de clientes</a:t>
            </a:r>
            <a:r>
              <a:rPr lang="es"/>
              <a:t> esperados y </a:t>
            </a:r>
            <a:r>
              <a:rPr lang="es"/>
              <a:t>los platos</a:t>
            </a:r>
            <a:r>
              <a:rPr lang="es"/>
              <a:t> </a:t>
            </a:r>
            <a:r>
              <a:rPr lang="es"/>
              <a:t>más</a:t>
            </a:r>
            <a:r>
              <a:rPr lang="es"/>
              <a:t> populares para cada día basado en un histórico recogido durante una cierta temporada.</a:t>
            </a:r>
            <a:endParaRPr/>
          </a:p>
        </p:txBody>
      </p:sp>
      <p:sp>
        <p:nvSpPr>
          <p:cNvPr id="277" name="Google Shape;277;p23"/>
          <p:cNvSpPr txBox="1"/>
          <p:nvPr/>
        </p:nvSpPr>
        <p:spPr>
          <a:xfrm>
            <a:off x="1277700" y="2143850"/>
            <a:ext cx="70785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Sensor: PDA.</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Servidor cloud: Servidor cloud para el procesado de servicios</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s">
                <a:solidFill>
                  <a:schemeClr val="lt1"/>
                </a:solidFill>
                <a:latin typeface="Lato"/>
                <a:ea typeface="Lato"/>
                <a:cs typeface="Lato"/>
                <a:sym typeface="Lato"/>
              </a:rPr>
              <a:t>Método: Se enviará mediante un correo electrónico una previsión de clientes y platos más pedidos a los encargados del restaurante.</a:t>
            </a:r>
            <a:endParaRPr>
              <a:solidFill>
                <a:schemeClr val="lt1"/>
              </a:solidFill>
              <a:latin typeface="Lato"/>
              <a:ea typeface="Lato"/>
              <a:cs typeface="Lato"/>
              <a:sym typeface="Lato"/>
            </a:endParaRPr>
          </a:p>
        </p:txBody>
      </p:sp>
      <p:pic>
        <p:nvPicPr>
          <p:cNvPr id="278" name="Google Shape;278;p23"/>
          <p:cNvPicPr preferRelativeResize="0"/>
          <p:nvPr/>
        </p:nvPicPr>
        <p:blipFill>
          <a:blip r:embed="rId3">
            <a:alphaModFix/>
          </a:blip>
          <a:stretch>
            <a:fillRect/>
          </a:stretch>
        </p:blipFill>
        <p:spPr>
          <a:xfrm>
            <a:off x="6155675" y="3053225"/>
            <a:ext cx="1648832" cy="1952949"/>
          </a:xfrm>
          <a:prstGeom prst="rect">
            <a:avLst/>
          </a:prstGeom>
          <a:noFill/>
          <a:ln>
            <a:noFill/>
          </a:ln>
        </p:spPr>
      </p:pic>
      <p:pic>
        <p:nvPicPr>
          <p:cNvPr id="279" name="Google Shape;279;p23"/>
          <p:cNvPicPr preferRelativeResize="0"/>
          <p:nvPr/>
        </p:nvPicPr>
        <p:blipFill>
          <a:blip r:embed="rId4">
            <a:alphaModFix/>
          </a:blip>
          <a:stretch>
            <a:fillRect/>
          </a:stretch>
        </p:blipFill>
        <p:spPr>
          <a:xfrm>
            <a:off x="1913725" y="3358025"/>
            <a:ext cx="1648150" cy="1648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Seguridad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Notificar a los comensales la presencia de alérgenos </a:t>
            </a:r>
            <a:endParaRPr/>
          </a:p>
        </p:txBody>
      </p:sp>
      <p:sp>
        <p:nvSpPr>
          <p:cNvPr id="290" name="Google Shape;290;p25"/>
          <p:cNvSpPr txBox="1"/>
          <p:nvPr>
            <p:ph idx="1" type="body"/>
          </p:nvPr>
        </p:nvSpPr>
        <p:spPr>
          <a:xfrm>
            <a:off x="1297500" y="154150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t>El cliente podrá seleccionar en un panel junto con el menú si se trata de una intolerancia o alergia, para tomar todas las medidas necesarias. También podrá añadir alguna alergia poco común en el mismo panel que no se haya tenido en cuenta en el menú. De esta manera se </a:t>
            </a:r>
            <a:r>
              <a:rPr lang="es"/>
              <a:t>podrá</a:t>
            </a:r>
            <a:r>
              <a:rPr lang="es"/>
              <a:t> perfilar cada </a:t>
            </a:r>
            <a:r>
              <a:rPr lang="es"/>
              <a:t>comensal</a:t>
            </a:r>
            <a:r>
              <a:rPr lang="es"/>
              <a:t>, </a:t>
            </a:r>
            <a:r>
              <a:rPr lang="es"/>
              <a:t>así</a:t>
            </a:r>
            <a:r>
              <a:rPr lang="es"/>
              <a:t> en caso de volver en otro momento, estas preferencias ya se </a:t>
            </a:r>
            <a:r>
              <a:rPr lang="es"/>
              <a:t>tendrán</a:t>
            </a:r>
            <a:r>
              <a:rPr lang="es"/>
              <a:t> en cuenta para futuros pedidos.</a:t>
            </a:r>
            <a:endParaRPr/>
          </a:p>
          <a:p>
            <a:pPr indent="0" lvl="0" marL="0" rtl="0" algn="l">
              <a:spcBef>
                <a:spcPts val="1600"/>
              </a:spcBef>
              <a:spcAft>
                <a:spcPts val="0"/>
              </a:spcAft>
              <a:buNone/>
            </a:pPr>
            <a:r>
              <a:rPr lang="es"/>
              <a:t>En caso de una alergia extrema se notificará </a:t>
            </a:r>
            <a:r>
              <a:rPr lang="es"/>
              <a:t>a la cocina</a:t>
            </a:r>
            <a:r>
              <a:rPr lang="es"/>
              <a:t> para que tome las medidas de limpieza e higienización necesarias.</a:t>
            </a:r>
            <a:endParaRPr/>
          </a:p>
          <a:p>
            <a:pPr indent="0" lvl="0" marL="0" rtl="0" algn="l">
              <a:spcBef>
                <a:spcPts val="1600"/>
              </a:spcBef>
              <a:spcAft>
                <a:spcPts val="0"/>
              </a:spcAft>
              <a:buNone/>
            </a:pPr>
            <a:r>
              <a:t/>
            </a:r>
            <a:endParaRPr/>
          </a:p>
          <a:p>
            <a:pPr indent="-311150" lvl="0" marL="457200" rtl="0" algn="l">
              <a:spcBef>
                <a:spcPts val="1600"/>
              </a:spcBef>
              <a:spcAft>
                <a:spcPts val="0"/>
              </a:spcAft>
              <a:buSzPts val="1300"/>
              <a:buChar char="●"/>
            </a:pPr>
            <a:r>
              <a:rPr lang="es"/>
              <a:t>Panel interactivo </a:t>
            </a:r>
            <a:endParaRPr/>
          </a:p>
          <a:p>
            <a:pPr indent="-311150" lvl="0" marL="457200" rtl="0" algn="l">
              <a:spcBef>
                <a:spcPts val="0"/>
              </a:spcBef>
              <a:spcAft>
                <a:spcPts val="0"/>
              </a:spcAft>
              <a:buSzPts val="1300"/>
              <a:buChar char="●"/>
            </a:pPr>
            <a:r>
              <a:rPr lang="es"/>
              <a:t>Dispositivo de aviso</a:t>
            </a:r>
            <a:endParaRPr/>
          </a:p>
          <a:p>
            <a:pPr indent="-311150" lvl="0" marL="457200" rtl="0" algn="l">
              <a:spcBef>
                <a:spcPts val="0"/>
              </a:spcBef>
              <a:spcAft>
                <a:spcPts val="0"/>
              </a:spcAft>
              <a:buSzPts val="1300"/>
              <a:buChar char="●"/>
            </a:pPr>
            <a:r>
              <a:rPr lang="es"/>
              <a:t>Registro de los menús diarios</a:t>
            </a:r>
            <a:endParaRPr/>
          </a:p>
        </p:txBody>
      </p:sp>
      <p:pic>
        <p:nvPicPr>
          <p:cNvPr id="291" name="Google Shape;291;p25"/>
          <p:cNvPicPr preferRelativeResize="0"/>
          <p:nvPr/>
        </p:nvPicPr>
        <p:blipFill>
          <a:blip r:embed="rId3">
            <a:alphaModFix/>
          </a:blip>
          <a:stretch>
            <a:fillRect/>
          </a:stretch>
        </p:blipFill>
        <p:spPr>
          <a:xfrm>
            <a:off x="4572000" y="3760275"/>
            <a:ext cx="3714450" cy="1043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